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4"/>
  </p:notesMasterIdLst>
  <p:handoutMasterIdLst>
    <p:handoutMasterId r:id="rId15"/>
  </p:handoutMasterIdLst>
  <p:sldIdLst>
    <p:sldId id="256" r:id="rId3"/>
    <p:sldId id="283" r:id="rId4"/>
    <p:sldId id="328" r:id="rId5"/>
    <p:sldId id="323" r:id="rId6"/>
    <p:sldId id="329" r:id="rId7"/>
    <p:sldId id="325" r:id="rId8"/>
    <p:sldId id="330" r:id="rId9"/>
    <p:sldId id="317" r:id="rId10"/>
    <p:sldId id="322" r:id="rId11"/>
    <p:sldId id="321" r:id="rId12"/>
    <p:sldId id="286" r:id="rId1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E73A1C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 autoAdjust="0"/>
    <p:restoredTop sz="87217" autoAdjust="0"/>
  </p:normalViewPr>
  <p:slideViewPr>
    <p:cSldViewPr snapToGrid="0" snapToObjects="1">
      <p:cViewPr varScale="1">
        <p:scale>
          <a:sx n="113" d="100"/>
          <a:sy n="113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2020/9/16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K-%E5%B9%B3%E5%9D%87%E7%AE%97%E6%B3%95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414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23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近鄰演算法的缺點是對資料的局部結構非常敏感。本演算法與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K-平均演算法"/>
              </a:rPr>
              <a:t>K-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K-平均演算法"/>
              </a:rPr>
              <a:t>平均演算法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（另一流行的機器學習技術）沒有任何關係，請勿與之混淆。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25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498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898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87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剛才的範例是簡單的線性迴歸，大家可以發現資料都很均勻分布在一條直線上。因此我們可以使用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一次方的方程式來找出我們的目標函式。但是現實中的問題並非這麼簡單，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96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rpro.cc/2019/05/self-learning-series3-of-ai/" TargetMode="External"/><Relationship Id="rId2" Type="http://schemas.openxmlformats.org/officeDocument/2006/relationships/hyperlink" Target="https://medium.com/@jacky308082/machine-learning-%E4%B8%8B%E7%9A%84-linear-regression-%E5%AF%A6%E4%BD%9C-%E4%BD%BF%E7%94%A8python-7e1dd03a4d46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@NorthBei/machine-learning-knn%E5%88%86%E9%A1%9E%E6%BC%94%E7%AE%97%E6%B3%95-b3e9b5aea8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12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KNN </a:t>
            </a:r>
            <a:r>
              <a:rPr lang="en-US" altLang="zh-CN" sz="3600" dirty="0"/>
              <a:t>(</a:t>
            </a:r>
            <a:r>
              <a:rPr lang="zh-TW" altLang="en-US" sz="3600" dirty="0"/>
              <a:t>回歸器</a:t>
            </a:r>
            <a:r>
              <a:rPr lang="en-US" altLang="zh-TW" sz="3600" dirty="0"/>
              <a:t>)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https://makerpro.cc/2019/05/self-learning-series3-of-ai/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https://medium.com/@NorthBei/machine-learning-knn%E5%88%86%E9%A1%9E%E6%BC%94%E7%AE%97%E6%B3%95-b3e9b5aea8df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A33D393-D4BE-654F-9103-E367D2D134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3896" y="409679"/>
            <a:ext cx="5537200" cy="590931"/>
          </a:xfrm>
        </p:spPr>
        <p:txBody>
          <a:bodyPr/>
          <a:lstStyle/>
          <a:p>
            <a:r>
              <a:rPr lang="en-TW" dirty="0"/>
              <a:t>Day 12 學習目標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61E7FBD-A42F-F54E-87F9-89A61CD545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121" y="1537003"/>
            <a:ext cx="1231900" cy="840230"/>
          </a:xfrm>
        </p:spPr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835CA9F-3EF2-1749-9CA6-7393346729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70347"/>
            <a:ext cx="3556000" cy="341632"/>
          </a:xfrm>
        </p:spPr>
        <p:txBody>
          <a:bodyPr/>
          <a:lstStyle/>
          <a:p>
            <a:r>
              <a:rPr lang="en-US" sz="1800" dirty="0"/>
              <a:t>KNN </a:t>
            </a:r>
            <a:r>
              <a:rPr lang="en-US" sz="1800" dirty="0" err="1"/>
              <a:t>迴歸</a:t>
            </a:r>
            <a:endParaRPr lang="en-TW" sz="180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BCCBE8E-2598-7346-81F8-33042B5901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967576"/>
            <a:ext cx="4474107" cy="290657"/>
          </a:xfrm>
        </p:spPr>
        <p:txBody>
          <a:bodyPr/>
          <a:lstStyle/>
          <a:p>
            <a:r>
              <a:rPr lang="en-TW" sz="1100" dirty="0"/>
              <a:t>學習</a:t>
            </a:r>
            <a:r>
              <a:rPr lang="zh-TW" altLang="en-US" sz="1100" dirty="0"/>
              <a:t> </a:t>
            </a:r>
            <a:r>
              <a:rPr lang="en-TW" sz="1100" dirty="0"/>
              <a:t>KNN 方法如何處理連續性輸出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88D9F38-7457-5E45-9EBC-6A0B15A0D4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0121" y="2800940"/>
            <a:ext cx="1231900" cy="840230"/>
          </a:xfrm>
        </p:spPr>
        <p:txBody>
          <a:bodyPr/>
          <a:lstStyle/>
          <a:p>
            <a:r>
              <a:rPr lang="en-TW" dirty="0"/>
              <a:t>02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5BC918CA-C2F2-BD40-A0C5-9C026BC72327}"/>
              </a:ext>
            </a:extLst>
          </p:cNvPr>
          <p:cNvSpPr txBox="1">
            <a:spLocks/>
          </p:cNvSpPr>
          <p:nvPr/>
        </p:nvSpPr>
        <p:spPr>
          <a:xfrm>
            <a:off x="1416990" y="2953099"/>
            <a:ext cx="35560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sz="1800" dirty="0"/>
              <a:t>實作</a:t>
            </a:r>
            <a:r>
              <a:rPr lang="zh-TW" altLang="en-US" sz="1800" dirty="0"/>
              <a:t> </a:t>
            </a:r>
            <a:r>
              <a:rPr lang="en-TW" sz="1800" dirty="0"/>
              <a:t>KNN 迴歸器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0772BFB0-FCD6-4642-9CFA-B73536DA92C6}"/>
              </a:ext>
            </a:extLst>
          </p:cNvPr>
          <p:cNvSpPr txBox="1">
            <a:spLocks/>
          </p:cNvSpPr>
          <p:nvPr/>
        </p:nvSpPr>
        <p:spPr>
          <a:xfrm>
            <a:off x="1416989" y="3250328"/>
            <a:ext cx="4474107" cy="29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sz="1100"/>
              <a:t>查看KNN方法在簡單線性回歸和非線性回歸表現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/>
              <a:t>KNN </a:t>
            </a:r>
            <a:r>
              <a:rPr lang="en-US" altLang="zh-CN" sz="3200" dirty="0"/>
              <a:t>(</a:t>
            </a:r>
            <a:r>
              <a:rPr lang="zh-CN" altLang="en-US" sz="3200" dirty="0"/>
              <a:t>回歸器</a:t>
            </a:r>
            <a:r>
              <a:rPr lang="en-US" altLang="zh-CN" sz="3200" dirty="0"/>
              <a:t>)</a:t>
            </a:r>
          </a:p>
          <a:p>
            <a:r>
              <a:rPr lang="zh-CN" altLang="en-US" sz="32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240263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B697A-9544-3141-AF73-0AD8F557E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TW" dirty="0"/>
              <a:t>KNN (Regression)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29B58-C675-DC4D-ADC9-F59C15609BEF}"/>
              </a:ext>
            </a:extLst>
          </p:cNvPr>
          <p:cNvSpPr/>
          <p:nvPr/>
        </p:nvSpPr>
        <p:spPr>
          <a:xfrm>
            <a:off x="530578" y="1240135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在</a:t>
            </a:r>
            <a:r>
              <a:rPr lang="en-US" altLang="zh-TW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sklearn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中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KNN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提供迴歸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(</a:t>
            </a:r>
            <a:r>
              <a:rPr lang="en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Regression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)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演算法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fontAlgn="base"/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輸出的結果是一個連續性數值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該值是其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k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個最近鄰居的值的平均值。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nheri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CE4547-E346-7D4C-93C8-9E27452E9B7C}"/>
              </a:ext>
            </a:extLst>
          </p:cNvPr>
          <p:cNvCxnSpPr/>
          <p:nvPr/>
        </p:nvCxnSpPr>
        <p:spPr>
          <a:xfrm flipV="1">
            <a:off x="6517493" y="2741421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48BA61-6B94-5F44-B4CB-B860FA292A87}"/>
              </a:ext>
            </a:extLst>
          </p:cNvPr>
          <p:cNvCxnSpPr>
            <a:cxnSpLocks/>
          </p:cNvCxnSpPr>
          <p:nvPr/>
        </p:nvCxnSpPr>
        <p:spPr>
          <a:xfrm>
            <a:off x="6507219" y="4917831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E11EEC0-0E4A-094D-8917-71FDDD7F085B}"/>
              </a:ext>
            </a:extLst>
          </p:cNvPr>
          <p:cNvSpPr/>
          <p:nvPr/>
        </p:nvSpPr>
        <p:spPr>
          <a:xfrm>
            <a:off x="10380656" y="4718082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72AD98-593C-2743-BC97-E8D51FE0C910}"/>
              </a:ext>
            </a:extLst>
          </p:cNvPr>
          <p:cNvSpPr/>
          <p:nvPr/>
        </p:nvSpPr>
        <p:spPr>
          <a:xfrm>
            <a:off x="6362788" y="2242394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73E8FB-4702-444B-AA99-9DCEDC34EB1F}"/>
              </a:ext>
            </a:extLst>
          </p:cNvPr>
          <p:cNvSpPr/>
          <p:nvPr/>
        </p:nvSpPr>
        <p:spPr>
          <a:xfrm>
            <a:off x="8485082" y="367049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1C2D61A-80F4-5346-8C3C-D258BC2CE7B0}"/>
              </a:ext>
            </a:extLst>
          </p:cNvPr>
          <p:cNvSpPr/>
          <p:nvPr/>
        </p:nvSpPr>
        <p:spPr>
          <a:xfrm>
            <a:off x="8277863" y="3816673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999E52-E713-FB4D-A0CD-D615452C08C7}"/>
              </a:ext>
            </a:extLst>
          </p:cNvPr>
          <p:cNvSpPr/>
          <p:nvPr/>
        </p:nvSpPr>
        <p:spPr>
          <a:xfrm>
            <a:off x="8698240" y="334914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9795AC-A1E0-2043-AEEB-5973D21FAAB6}"/>
              </a:ext>
            </a:extLst>
          </p:cNvPr>
          <p:cNvSpPr/>
          <p:nvPr/>
        </p:nvSpPr>
        <p:spPr>
          <a:xfrm>
            <a:off x="8141497" y="363724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21F4E2-E14C-094F-B432-1654C8E2617D}"/>
              </a:ext>
            </a:extLst>
          </p:cNvPr>
          <p:cNvSpPr/>
          <p:nvPr/>
        </p:nvSpPr>
        <p:spPr>
          <a:xfrm>
            <a:off x="8993895" y="303241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0CE72BC-75E8-334D-9550-A6C9B84ABF7B}"/>
              </a:ext>
            </a:extLst>
          </p:cNvPr>
          <p:cNvSpPr/>
          <p:nvPr/>
        </p:nvSpPr>
        <p:spPr>
          <a:xfrm>
            <a:off x="9173067" y="333402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D6158CC-2A8C-F644-BB64-55F9CD611632}"/>
              </a:ext>
            </a:extLst>
          </p:cNvPr>
          <p:cNvSpPr/>
          <p:nvPr/>
        </p:nvSpPr>
        <p:spPr>
          <a:xfrm>
            <a:off x="8885895" y="338802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D978E3-5537-F442-BD40-80E3F85F2C9D}"/>
              </a:ext>
            </a:extLst>
          </p:cNvPr>
          <p:cNvSpPr/>
          <p:nvPr/>
        </p:nvSpPr>
        <p:spPr>
          <a:xfrm>
            <a:off x="8533237" y="394310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7B4620F-B440-5F49-8C1B-585A782F523D}"/>
              </a:ext>
            </a:extLst>
          </p:cNvPr>
          <p:cNvSpPr/>
          <p:nvPr/>
        </p:nvSpPr>
        <p:spPr>
          <a:xfrm>
            <a:off x="7273904" y="424645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D4C604-E342-FF41-977F-ACA0CD933964}"/>
              </a:ext>
            </a:extLst>
          </p:cNvPr>
          <p:cNvSpPr/>
          <p:nvPr/>
        </p:nvSpPr>
        <p:spPr>
          <a:xfrm>
            <a:off x="7491587" y="410880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E4F9BB-EBD8-2144-8949-0EA4B1E4E3AD}"/>
              </a:ext>
            </a:extLst>
          </p:cNvPr>
          <p:cNvSpPr/>
          <p:nvPr/>
        </p:nvSpPr>
        <p:spPr>
          <a:xfrm>
            <a:off x="7327904" y="449312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8966727-918B-9A48-80AD-9DE5BF1325AC}"/>
              </a:ext>
            </a:extLst>
          </p:cNvPr>
          <p:cNvSpPr/>
          <p:nvPr/>
        </p:nvSpPr>
        <p:spPr>
          <a:xfrm>
            <a:off x="7814419" y="413580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47CCB1C-FAAB-854F-94E2-D09252E1736A}"/>
              </a:ext>
            </a:extLst>
          </p:cNvPr>
          <p:cNvSpPr/>
          <p:nvPr/>
        </p:nvSpPr>
        <p:spPr>
          <a:xfrm>
            <a:off x="8047620" y="419450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03C4F4D-8C58-FC4A-8DF5-5A771917F3D1}"/>
              </a:ext>
            </a:extLst>
          </p:cNvPr>
          <p:cNvSpPr/>
          <p:nvPr/>
        </p:nvSpPr>
        <p:spPr>
          <a:xfrm>
            <a:off x="7628987" y="400434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6EE0B81-8067-0C4E-A806-6E598C692058}"/>
              </a:ext>
            </a:extLst>
          </p:cNvPr>
          <p:cNvSpPr/>
          <p:nvPr/>
        </p:nvSpPr>
        <p:spPr>
          <a:xfrm>
            <a:off x="7824679" y="438512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06EC7A-ADCE-2F4A-A454-348FE60E1A3A}"/>
              </a:ext>
            </a:extLst>
          </p:cNvPr>
          <p:cNvSpPr/>
          <p:nvPr/>
        </p:nvSpPr>
        <p:spPr>
          <a:xfrm>
            <a:off x="7548963" y="430753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C59685-1E36-6444-88FD-5E673D623C91}"/>
              </a:ext>
            </a:extLst>
          </p:cNvPr>
          <p:cNvSpPr/>
          <p:nvPr/>
        </p:nvSpPr>
        <p:spPr>
          <a:xfrm>
            <a:off x="7914608" y="396214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FAF1DCC-87EA-B944-A442-4510B324FF38}"/>
              </a:ext>
            </a:extLst>
          </p:cNvPr>
          <p:cNvSpPr/>
          <p:nvPr/>
        </p:nvSpPr>
        <p:spPr>
          <a:xfrm>
            <a:off x="8780336" y="3861819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23AA0D-EDBB-2249-9A9C-73F29B98EB5E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8577266" y="3741409"/>
            <a:ext cx="224158" cy="141498"/>
          </a:xfrm>
          <a:prstGeom prst="line">
            <a:avLst/>
          </a:prstGeom>
          <a:ln w="63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4F03524-332D-FD4E-946B-1EC3086546DB}"/>
              </a:ext>
            </a:extLst>
          </p:cNvPr>
          <p:cNvCxnSpPr>
            <a:cxnSpLocks/>
            <a:stCxn id="36" idx="2"/>
            <a:endCxn id="20" idx="6"/>
          </p:cNvCxnSpPr>
          <p:nvPr/>
        </p:nvCxnSpPr>
        <p:spPr>
          <a:xfrm flipH="1">
            <a:off x="8641237" y="3933819"/>
            <a:ext cx="139099" cy="63283"/>
          </a:xfrm>
          <a:prstGeom prst="line">
            <a:avLst/>
          </a:prstGeom>
          <a:ln w="63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18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D62D90-CCB4-F943-820B-9105C3941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KNN 與 </a:t>
            </a:r>
            <a:r>
              <a:rPr lang="en-US" dirty="0"/>
              <a:t>k-means</a:t>
            </a:r>
            <a:r>
              <a:rPr lang="en-US" b="0" dirty="0"/>
              <a:t> </a:t>
            </a:r>
            <a:r>
              <a:rPr lang="en-TW" dirty="0"/>
              <a:t>勿混淆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4F1B8D-2C5A-A748-8DF6-702915676540}"/>
              </a:ext>
            </a:extLst>
          </p:cNvPr>
          <p:cNvSpPr/>
          <p:nvPr/>
        </p:nvSpPr>
        <p:spPr>
          <a:xfrm>
            <a:off x="527895" y="1319841"/>
            <a:ext cx="6090578" cy="1422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k-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近鄰演算法的缺點是對資料的局部結構非常敏感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KNN 與 K means 無任何關聯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Picture 2" descr="MNIST analysis using KNN | ImportQ">
            <a:extLst>
              <a:ext uri="{FF2B5EF4-FFF2-40B4-BE49-F238E27FC236}">
                <a16:creationId xmlns:a16="http://schemas.microsoft.com/office/drawing/2014/main" id="{145C33B7-92F6-AF46-9754-787F35D58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5100" b="4302"/>
          <a:stretch/>
        </p:blipFill>
        <p:spPr bwMode="auto">
          <a:xfrm>
            <a:off x="6457458" y="3035124"/>
            <a:ext cx="3702895" cy="270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[animate output image]">
            <a:extLst>
              <a:ext uri="{FF2B5EF4-FFF2-40B4-BE49-F238E27FC236}">
                <a16:creationId xmlns:a16="http://schemas.microsoft.com/office/drawing/2014/main" id="{3F20D761-4045-9645-8682-73308F05B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758" y="3008542"/>
            <a:ext cx="4098852" cy="273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781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3BC17-4F44-8344-AFC6-7BC0B814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回歸模型評估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6D0A4-BE60-EE49-A951-222923337475}"/>
              </a:ext>
            </a:extLst>
          </p:cNvPr>
          <p:cNvSpPr/>
          <p:nvPr/>
        </p:nvSpPr>
        <p:spPr>
          <a:xfrm>
            <a:off x="517451" y="1222169"/>
            <a:ext cx="6096000" cy="16498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lvl="0">
              <a:lnSpc>
                <a:spcPct val="115000"/>
              </a:lnSpc>
              <a:buSzPts val="3000"/>
            </a:pP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迴歸問題 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(Regression) 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38" lvl="2" indent="-285750" fontAlgn="base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mean squared error (MSE)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742938" lvl="2" indent="-285750" fontAlgn="base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mean absolute error (MAE)</a:t>
            </a:r>
          </a:p>
          <a:p>
            <a:pPr marL="742938" lvl="2" indent="-285750" fontAlgn="base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en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R2 score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2E90E94-F633-884E-BC63-3BFAD819E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80" y="3822405"/>
            <a:ext cx="3273647" cy="96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T 邦幫忙::一起幫忙解決難題，拯救IT 人的一天">
            <a:extLst>
              <a:ext uri="{FF2B5EF4-FFF2-40B4-BE49-F238E27FC236}">
                <a16:creationId xmlns:a16="http://schemas.microsoft.com/office/drawing/2014/main" id="{45767485-312D-4F48-90D4-4DFDBD226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80" y="1393353"/>
            <a:ext cx="2535422" cy="86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什麼是平均絕對誤差Mean Absolute Error, MAE？ - 新創駭客">
            <a:extLst>
              <a:ext uri="{FF2B5EF4-FFF2-40B4-BE49-F238E27FC236}">
                <a16:creationId xmlns:a16="http://schemas.microsoft.com/office/drawing/2014/main" id="{F68A56DD-2767-EE47-8E59-1DAA9B9D5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80" y="2725341"/>
            <a:ext cx="3131952" cy="83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674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/>
              <a:t>KNN </a:t>
            </a:r>
            <a:r>
              <a:rPr lang="en-US" altLang="zh-CN" sz="3200" dirty="0"/>
              <a:t>(</a:t>
            </a:r>
            <a:r>
              <a:rPr lang="zh-CN" altLang="en-US" sz="3200" dirty="0"/>
              <a:t>回歸器</a:t>
            </a:r>
            <a:r>
              <a:rPr lang="en-US" altLang="zh-CN" sz="3200" dirty="0"/>
              <a:t>)</a:t>
            </a:r>
          </a:p>
          <a:p>
            <a:r>
              <a:rPr lang="zh-CN" altLang="en-US" sz="320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16801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CC6DEF-B577-F345-A84E-E5445DCE9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簡單線性回歸</a:t>
            </a:r>
            <a:endParaRPr lang="en-US" altLang="zh-TW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C67C2-03D7-1344-B1AD-CAC971E57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937" y="3116110"/>
            <a:ext cx="4864100" cy="3238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目標函式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:</a:t>
                </a:r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</a:t>
                </a:r>
                <a:r>
                  <a:rPr lang="en-US" altLang="zh-TW" sz="20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y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=3x+15</a:t>
                </a:r>
                <a:endParaRPr lang="en-US" altLang="zh-TW" sz="20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隨機添加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noise</a:t>
                </a:r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讓資料分散</a:t>
                </a:r>
                <a:endParaRPr lang="en-US" altLang="zh-TW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值域介於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0~1</a:t>
                </a:r>
              </a:p>
              <a:p>
                <a:endParaRPr lang="en-US" altLang="zh-TW" sz="3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  <a:blipFill>
                <a:blip r:embed="rId6"/>
                <a:stretch>
                  <a:fillRect l="-1269" t="-339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E8CF6EB-2618-FD40-8CCC-DB54027597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7956" y="698500"/>
            <a:ext cx="7010400" cy="204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3F6782-ACBC-3C4F-A815-1F9ADE32BC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4648" y="3090710"/>
            <a:ext cx="48895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89660B-0018-B343-A067-3E9695FBC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/>
              <a:t>非線性回歸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EA381E-5077-3D4D-9F16-B0C7525EB2C1}"/>
              </a:ext>
            </a:extLst>
          </p:cNvPr>
          <p:cNvSpPr/>
          <p:nvPr/>
        </p:nvSpPr>
        <p:spPr>
          <a:xfrm>
            <a:off x="563109" y="1168399"/>
            <a:ext cx="84497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在非線性的資料中可以發現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KNN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所預測出來的結果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k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值越大曲線越平滑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3AADF-9119-6948-9659-EBBB872E5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09" y="2468562"/>
            <a:ext cx="5486400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84F289-A987-5745-8F86-46BA1E0F2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467" y="2717624"/>
            <a:ext cx="48260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28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3757</TotalTime>
  <Words>323</Words>
  <Application>Microsoft Macintosh PowerPoint</Application>
  <PresentationFormat>Widescreen</PresentationFormat>
  <Paragraphs>59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等线</vt:lpstr>
      <vt:lpstr>inherit</vt:lpstr>
      <vt:lpstr>微软雅黑</vt:lpstr>
      <vt:lpstr>Segoe UI Light</vt:lpstr>
      <vt:lpstr>Arial</vt:lpstr>
      <vt:lpstr>Calibri</vt:lpstr>
      <vt:lpstr>Cambria Math</vt:lpstr>
      <vt:lpstr>Century Gothic</vt:lpstr>
      <vt:lpstr>Helvetica Neue</vt:lpstr>
      <vt:lpstr>Helvetica Neue Bold Condensed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241</cp:revision>
  <dcterms:created xsi:type="dcterms:W3CDTF">2015-08-18T02:51:41Z</dcterms:created>
  <dcterms:modified xsi:type="dcterms:W3CDTF">2020-09-16T13:23:51Z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